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8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3" d="100"/>
          <a:sy n="73" d="100"/>
        </p:scale>
        <p:origin x="28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32F74-00E7-4D6F-97DA-12B3ECEEEDD9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17082-DC00-4082-976C-45C034D232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039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Craig Turpie &amp; Jack Caine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1CCE8-8669-844C-8A1E-83EDDE9464AC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748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56B8E-2BF9-0803-5022-2DDCD4FB7C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268BD8-3A96-DC00-CC7B-E9BEC84BC1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7F84A7-5B76-84D5-02C4-554F1C45A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30856-CD95-420F-B4BF-BD7D6CDBA451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0CFB5-B614-DB52-EAEB-F4A57EF4E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B2658A-3461-51A5-64C4-D83667402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A736-F351-4C85-89DF-8A874D6EBF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16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40415-65B1-5642-2BFC-A80582CE1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114761-452F-1E77-52B9-04705687BF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A29B3-5DF7-EFF1-46AA-E5C834AAC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30856-CD95-420F-B4BF-BD7D6CDBA451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0A36C9-9CD8-BDBE-55E1-A34EF702C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60609-F570-2312-BC38-9A27CA6D0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A736-F351-4C85-89DF-8A874D6EBF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95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651879-4652-5D71-7288-BD01CDCEBE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F8AD45-730A-99D2-668A-79501ABD80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E1D41-A150-B637-B801-418F9AB19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30856-CD95-420F-B4BF-BD7D6CDBA451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B0B62-723B-8564-97FD-56D632715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9C9E3-651C-6566-2349-2F502E662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A736-F351-4C85-89DF-8A874D6EBF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795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text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marL="9525" lvl="0" algn="l" defTabSz="685800" rtl="0" eaLnBrk="1" latinLnBrk="0" hangingPunct="1">
              <a:lnSpc>
                <a:spcPct val="100000"/>
              </a:lnSpc>
              <a:spcBef>
                <a:spcPts val="30"/>
              </a:spcBef>
            </a:pPr>
            <a:r>
              <a:rPr lang="en-US"/>
              <a:t>Page heading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mr-IN">
                <a:solidFill>
                  <a:srgbClr val="000000"/>
                </a:solidFill>
              </a:rPr>
              <a:t>18/02/2018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9525">
              <a:spcBef>
                <a:spcPts val="83"/>
              </a:spcBef>
            </a:pPr>
            <a:r>
              <a:rPr lang="en-US" spc="56">
                <a:solidFill>
                  <a:srgbClr val="000000"/>
                </a:solidFill>
              </a:rPr>
              <a:t>© </a:t>
            </a:r>
            <a:r>
              <a:rPr lang="en-US" spc="-4">
                <a:solidFill>
                  <a:srgbClr val="000000"/>
                </a:solidFill>
              </a:rPr>
              <a:t>The </a:t>
            </a:r>
            <a:r>
              <a:rPr lang="en-US" spc="-15">
                <a:solidFill>
                  <a:srgbClr val="000000"/>
                </a:solidFill>
              </a:rPr>
              <a:t>Scout Association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9050">
              <a:spcBef>
                <a:spcPts val="83"/>
              </a:spcBef>
            </a:pPr>
            <a:fld id="{81D60167-4931-47E6-BA6A-407CBD079E47}" type="slidenum">
              <a:rPr lang="uk-UA" spc="26" smtClean="0">
                <a:solidFill>
                  <a:srgbClr val="000000"/>
                </a:solidFill>
              </a:rPr>
              <a:pPr marL="19050">
                <a:spcBef>
                  <a:spcPts val="83"/>
                </a:spcBef>
              </a:pPr>
              <a:t>‹#›</a:t>
            </a:fld>
            <a:endParaRPr lang="uk-UA" spc="26">
              <a:solidFill>
                <a:srgbClr val="000000"/>
              </a:solidFill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4D27C4D-6128-C640-8C87-936D9CB8B7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23782" y="1801909"/>
            <a:ext cx="7944437" cy="1981312"/>
          </a:xfrm>
        </p:spPr>
        <p:txBody>
          <a:bodyPr>
            <a:spAutoFit/>
          </a:bodyPr>
          <a:lstStyle>
            <a:lvl1pPr marL="18000" indent="0">
              <a:lnSpc>
                <a:spcPts val="2700"/>
              </a:lnSpc>
              <a:buFont typeface="Arial" panose="020B0604020202020204" pitchFamily="34" charset="0"/>
              <a:buNone/>
              <a:tabLst/>
              <a:defRPr sz="2550"/>
            </a:lvl1pPr>
            <a:lvl2pPr marL="18000" indent="0">
              <a:lnSpc>
                <a:spcPts val="2700"/>
              </a:lnSpc>
              <a:buFont typeface="Arial" panose="020B0604020202020204" pitchFamily="34" charset="0"/>
              <a:buNone/>
              <a:tabLst/>
              <a:defRPr sz="2550"/>
            </a:lvl2pPr>
            <a:lvl3pPr marL="18000" indent="0">
              <a:lnSpc>
                <a:spcPts val="2700"/>
              </a:lnSpc>
              <a:buFont typeface="Arial" panose="020B0604020202020204" pitchFamily="34" charset="0"/>
              <a:buNone/>
              <a:tabLst/>
              <a:defRPr sz="2550"/>
            </a:lvl3pPr>
            <a:lvl4pPr marL="18000" indent="0">
              <a:lnSpc>
                <a:spcPts val="2700"/>
              </a:lnSpc>
              <a:buFont typeface="Arial" panose="020B0604020202020204" pitchFamily="34" charset="0"/>
              <a:buNone/>
              <a:tabLst/>
              <a:defRPr sz="2550"/>
            </a:lvl4pPr>
            <a:lvl5pPr marL="18000" indent="0">
              <a:lnSpc>
                <a:spcPts val="2700"/>
              </a:lnSpc>
              <a:buFont typeface="Arial" panose="020B0604020202020204" pitchFamily="34" charset="0"/>
              <a:buNone/>
              <a:tabLst/>
              <a:defRPr sz="25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682" y="360363"/>
            <a:ext cx="1745801" cy="49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108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3F18C-728F-9A6E-0904-1C6BA469E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2F771-2F01-A3EB-E1F7-E8DDDE929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3819B-BF5F-DCFC-8260-2411CF5CD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30856-CD95-420F-B4BF-BD7D6CDBA451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5ADF5-3991-5FA0-7197-71A9090EB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0AA95-0B5D-9865-74D3-7BA414AB8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A736-F351-4C85-89DF-8A874D6EBF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211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F58CC-A071-33A2-E8F0-30C80592B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01D7E0-3626-9E7B-8FE0-E4951FAFD1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34DE6-8F80-EBC4-630F-7602B7368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30856-CD95-420F-B4BF-BD7D6CDBA451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54F7AF-B65D-84E6-6E53-FCE98B9E6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7669FA-6389-7D2A-4943-74AE76A0F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A736-F351-4C85-89DF-8A874D6EBF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635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20B81-4BE7-05A7-F26A-1200488D7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8C7E6-E8EF-9305-30B4-0911805A56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2CE621-9AAF-FA2C-5472-0EB9E59DCE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1520DF-0CFD-7330-3AC2-FE1E70A1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30856-CD95-420F-B4BF-BD7D6CDBA451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4BF010-2499-B09F-F191-3D29834E7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B8668-9854-0D06-3F2E-1BCCC1714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A736-F351-4C85-89DF-8A874D6EBF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420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B9420-68A4-1DF3-DC70-7573B4291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5F0EBB-8022-175E-BE16-7F1B7EE5F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0A68B3-19A8-6140-1782-619CFDBDEF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FB0EF9-92DC-A6D2-8E62-8E6EA80FB0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85E432-A6B9-D928-D8CD-137C7FFE3C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C13F2C-037A-B816-F2C7-34916FCCA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30856-CD95-420F-B4BF-BD7D6CDBA451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D72AFE-EA2E-325B-BA4B-BBD8049E9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D061A5-C380-90DB-8BCA-EE54651B6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A736-F351-4C85-89DF-8A874D6EBF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190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28841-1ED1-9237-9E76-AA8351FD4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3925F7-2E52-DC32-71CF-C263A2E9F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30856-CD95-420F-B4BF-BD7D6CDBA451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8C2E44-4E81-CAD2-5D41-D7742A33A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D2EA51-51D8-39E9-45E6-9571E4566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A736-F351-4C85-89DF-8A874D6EBF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995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DAB7E7-44DD-0C19-2CF5-93A77F3C1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30856-CD95-420F-B4BF-BD7D6CDBA451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6CF3CE-BE52-8FEB-3726-727F73569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38419A-57CA-251B-F8D4-51AE94D5E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A736-F351-4C85-89DF-8A874D6EBF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42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D23AA-AB95-7353-4C05-FFA3C0AC3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EB7BA-9DF0-5480-481A-F172785E7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7C26F5-99BC-E3BA-87CA-BECC6DA80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03984C-69E2-976D-13C2-3B4DB3036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30856-CD95-420F-B4BF-BD7D6CDBA451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4752FC-FE53-42A9-DDDB-1BC9DF166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8F3EA3-1673-4F02-830B-407FABD5E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A736-F351-4C85-89DF-8A874D6EBF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155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60339-A695-49BC-DC2A-5557172D4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1D05E3-6B23-6F91-83D0-544B17CC83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52BFEE-923C-A4A0-CB33-FE08229D1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8E36C7-F007-C9FE-B56F-9CDB7EB3F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30856-CD95-420F-B4BF-BD7D6CDBA451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307796-D8AC-77CF-4469-EDB55EDAE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8650A9-F6E5-ECBC-A743-358E583E2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A736-F351-4C85-89DF-8A874D6EBF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644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37C13E-5370-B1AF-B32B-10BF03C6D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A21DFB-A68D-9414-416F-7C9C28FC6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E1B47-E18C-6835-6BCA-7572D11A78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30856-CD95-420F-B4BF-BD7D6CDBA451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E89A95-0CB7-B4BC-DB65-AB2E7C94C8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45F7F-B2F7-AF7E-BA1B-6946A8CCD0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3A736-F351-4C85-89DF-8A874D6EBF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424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A854B40-CA9B-D3EC-A493-FED23AE69853}"/>
              </a:ext>
            </a:extLst>
          </p:cNvPr>
          <p:cNvSpPr txBox="1"/>
          <p:nvPr/>
        </p:nvSpPr>
        <p:spPr>
          <a:xfrm>
            <a:off x="259821" y="342158"/>
            <a:ext cx="9089571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64770">
              <a:spcBef>
                <a:spcPts val="2145"/>
              </a:spcBef>
              <a:defRPr/>
            </a:pPr>
            <a:r>
              <a:rPr lang="en-GB" sz="2800" b="1">
                <a:solidFill>
                  <a:srgbClr val="7413DC"/>
                </a:solidFill>
                <a:latin typeface="Nunito Sans Black"/>
                <a:cs typeface="Nunito Sans Black"/>
              </a:rPr>
              <a:t>Trustee Board changes update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9A68C1-BF91-6511-7005-D6C4141321DB}"/>
              </a:ext>
            </a:extLst>
          </p:cNvPr>
          <p:cNvSpPr txBox="1"/>
          <p:nvPr/>
        </p:nvSpPr>
        <p:spPr>
          <a:xfrm>
            <a:off x="259821" y="1126999"/>
            <a:ext cx="6394175" cy="5529719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marL="10795" defTabSz="914400">
              <a:buClr>
                <a:srgbClr val="003A82"/>
              </a:buClr>
              <a:defRPr/>
            </a:pPr>
            <a:r>
              <a:rPr lang="en-GB" sz="2000" kern="0">
                <a:solidFill>
                  <a:srgbClr val="000000"/>
                </a:solidFill>
              </a:rPr>
              <a:t>There have been significant changes in Charity Governance by all regulators over the past few years </a:t>
            </a:r>
          </a:p>
          <a:p>
            <a:pPr marL="353695" indent="-342900" defTabSz="914400">
              <a:buClr>
                <a:srgbClr val="003A82"/>
              </a:buClr>
              <a:buFont typeface="Arial" panose="020B0604020202020204" pitchFamily="34" charset="0"/>
              <a:buChar char="•"/>
              <a:defRPr/>
            </a:pPr>
            <a:endParaRPr lang="en-GB" sz="2000" kern="0">
              <a:solidFill>
                <a:sysClr val="windowText" lastClr="000000"/>
              </a:solidFill>
            </a:endParaRPr>
          </a:p>
          <a:p>
            <a:pPr marL="10795" defTabSz="914400">
              <a:buClr>
                <a:srgbClr val="003A82"/>
              </a:buClr>
              <a:defRPr/>
            </a:pPr>
            <a:r>
              <a:rPr lang="en-GB" sz="2000" kern="0">
                <a:solidFill>
                  <a:srgbClr val="000000"/>
                </a:solidFill>
              </a:rPr>
              <a:t>To ensure regulatory compliance: </a:t>
            </a:r>
          </a:p>
          <a:p>
            <a:pPr marL="742950" lvl="1" indent="-285750" defTabSz="91440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7414DC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GB" sz="2000">
                <a:solidFill>
                  <a:srgbClr val="404040"/>
                </a:solidFill>
              </a:rPr>
              <a:t>Executive Committees will be changing to Trustee Boards, members of which will be called Trustees</a:t>
            </a:r>
            <a:endParaRPr lang="en-GB" sz="1600">
              <a:solidFill>
                <a:srgbClr val="404040"/>
              </a:solidFill>
            </a:endParaRPr>
          </a:p>
          <a:p>
            <a:pPr marL="742950" lvl="1" indent="-285750" defTabSz="91440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7414DC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GB" sz="2000">
                <a:solidFill>
                  <a:srgbClr val="404040"/>
                </a:solidFill>
              </a:rPr>
              <a:t>The Trustee Board will focus on governance, making sure the charity is well managed, and everyone follows legal requirements and POR</a:t>
            </a:r>
          </a:p>
          <a:p>
            <a:pPr marL="742950" lvl="1" indent="-285750" defTabSz="91440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7414DC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GB" sz="2000">
                <a:solidFill>
                  <a:srgbClr val="404040"/>
                </a:solidFill>
              </a:rPr>
              <a:t>Regulatory good practice is that Trustee Boards should comprise of no more than twelve Trustees </a:t>
            </a:r>
          </a:p>
          <a:p>
            <a:pPr marL="742950" lvl="1" indent="-285750" defTabSz="91440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7414DC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GB" sz="2000">
                <a:solidFill>
                  <a:srgbClr val="404040"/>
                </a:solidFill>
              </a:rPr>
              <a:t>Effective governance support will help other volunteers to run a fantastic programme that gives young people skills for life</a:t>
            </a:r>
            <a:endParaRPr lang="en-GB">
              <a:solidFill>
                <a:srgbClr val="000000"/>
              </a:solidFill>
            </a:endParaRPr>
          </a:p>
        </p:txBody>
      </p:sp>
      <p:pic>
        <p:nvPicPr>
          <p:cNvPr id="6" name="Picture 12">
            <a:extLst>
              <a:ext uri="{FF2B5EF4-FFF2-40B4-BE49-F238E27FC236}">
                <a16:creationId xmlns:a16="http://schemas.microsoft.com/office/drawing/2014/main" id="{A29D10E8-D9B7-6AE6-CAAB-2851047F47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88" r="17088"/>
          <a:stretch/>
        </p:blipFill>
        <p:spPr>
          <a:xfrm>
            <a:off x="6883310" y="934279"/>
            <a:ext cx="5048869" cy="565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95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104</Words>
  <Application>Microsoft Office PowerPoint</Application>
  <PresentationFormat>Widescreen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Nunito Sans Black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Hamilton</dc:creator>
  <cp:lastModifiedBy>Peter Hamilton</cp:lastModifiedBy>
  <cp:revision>1</cp:revision>
  <dcterms:created xsi:type="dcterms:W3CDTF">2023-02-28T16:09:34Z</dcterms:created>
  <dcterms:modified xsi:type="dcterms:W3CDTF">2023-02-28T16:11:05Z</dcterms:modified>
</cp:coreProperties>
</file>